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90" r:id="rId2"/>
    <p:sldId id="288" r:id="rId3"/>
    <p:sldId id="281" r:id="rId4"/>
    <p:sldId id="310" r:id="rId5"/>
    <p:sldId id="258" r:id="rId6"/>
    <p:sldId id="270" r:id="rId7"/>
    <p:sldId id="319" r:id="rId8"/>
    <p:sldId id="317" r:id="rId9"/>
    <p:sldId id="318" r:id="rId10"/>
    <p:sldId id="313" r:id="rId11"/>
    <p:sldId id="315" r:id="rId12"/>
    <p:sldId id="301" r:id="rId13"/>
    <p:sldId id="273" r:id="rId14"/>
    <p:sldId id="303" r:id="rId15"/>
    <p:sldId id="274" r:id="rId16"/>
    <p:sldId id="275" r:id="rId17"/>
    <p:sldId id="309" r:id="rId18"/>
    <p:sldId id="276" r:id="rId19"/>
    <p:sldId id="277" r:id="rId20"/>
    <p:sldId id="280" r:id="rId21"/>
    <p:sldId id="311" r:id="rId22"/>
    <p:sldId id="307" r:id="rId23"/>
    <p:sldId id="283" r:id="rId24"/>
    <p:sldId id="300" r:id="rId25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pPr/>
              <a:t>2020-09-15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8022685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pPr/>
              <a:t>2020-09-15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7347974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pPr/>
              <a:t>2020-09-15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9022177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pPr/>
              <a:t>2020-09-15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6780162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pPr/>
              <a:t>2020-09-15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8393756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pPr/>
              <a:t>2020-09-15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400541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pPr/>
              <a:t>2020-09-15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4039841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pPr/>
              <a:t>2020-09-15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6513536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pPr/>
              <a:t>2020-09-15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4192521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F3D8102-B833-408A-8E47-98D41EB073F5}" type="datetimeFigureOut">
              <a:rPr lang="pl-PL" smtClean="0"/>
              <a:pPr/>
              <a:t>2020-09-15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C9F032-C002-46C7-BC6F-4866CAA1F0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0232242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pPr/>
              <a:t>2020-09-15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710382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F3D8102-B833-408A-8E47-98D41EB073F5}" type="datetimeFigureOut">
              <a:rPr lang="pl-PL" smtClean="0"/>
              <a:pPr/>
              <a:t>2020-09-15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9C9F032-C002-46C7-BC6F-4866CAA1F053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6602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spd="slow">
    <p:wipe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jezykowo.pase.pl/assets/images/5/open_book_on_tabl_450-32584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086" y="716952"/>
            <a:ext cx="5442137" cy="311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4027714" y="2831516"/>
            <a:ext cx="694508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>
                <a:solidFill>
                  <a:prstClr val="black"/>
                </a:solidFill>
                <a:latin typeface="Book Antiqua" panose="02040602050305030304" pitchFamily="18" charset="0"/>
              </a:rPr>
              <a:t>WPŁYW CZYTANIA NA ROZWÓJ DZIECI                             I MŁODZIEŻY</a:t>
            </a:r>
          </a:p>
          <a:p>
            <a:endParaRPr lang="pl-PL" sz="4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0945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953589"/>
            <a:ext cx="10058400" cy="627017"/>
          </a:xfrm>
        </p:spPr>
        <p:txBody>
          <a:bodyPr>
            <a:normAutofit/>
          </a:bodyPr>
          <a:lstStyle/>
          <a:p>
            <a:pPr algn="ctr"/>
            <a:r>
              <a:rPr lang="pl-PL" altLang="pl-PL" sz="4000" b="1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Czytanie pomaga zrozumieć innych ludzi</a:t>
            </a:r>
            <a:endParaRPr lang="pl-PL" sz="54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046370"/>
            <a:ext cx="10058400" cy="4023360"/>
          </a:xfrm>
        </p:spPr>
        <p:txBody>
          <a:bodyPr/>
          <a:lstStyle/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v"/>
            </a:pPr>
            <a:endParaRPr lang="pl-PL" altLang="pl-PL" sz="28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v"/>
            </a:pPr>
            <a:r>
              <a:rPr lang="pl-PL" altLang="pl-PL" sz="2800" dirty="0">
                <a:solidFill>
                  <a:schemeClr val="tx1"/>
                </a:solidFill>
                <a:latin typeface="Book Antiqua" panose="02040602050305030304" pitchFamily="18" charset="0"/>
              </a:rPr>
              <a:t>Czytanie książek pomaga w zrozumieniu innych ludzi, ich problemów, rozterek i motywów działania.</a:t>
            </a: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v"/>
            </a:pPr>
            <a:r>
              <a:rPr lang="pl-PL" altLang="pl-PL" sz="2800" dirty="0">
                <a:solidFill>
                  <a:schemeClr val="tx1"/>
                </a:solidFill>
                <a:latin typeface="Book Antiqua" panose="02040602050305030304" pitchFamily="18" charset="0"/>
              </a:rPr>
              <a:t> Otwiera oczy na świat i drugiego człowieka</a:t>
            </a:r>
            <a:r>
              <a:rPr lang="pl-PL" altLang="pl-PL" sz="2400" dirty="0">
                <a:solidFill>
                  <a:schemeClr val="tx1"/>
                </a:solidFill>
                <a:latin typeface="Book Antiqua" panose="02040602050305030304" pitchFamily="18" charset="0"/>
              </a:rPr>
              <a:t>.</a:t>
            </a: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v"/>
            </a:pPr>
            <a:endParaRPr lang="pl-PL" altLang="pl-PL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endParaRPr lang="pl-PL" altLang="pl-PL" dirty="0">
              <a:latin typeface="Book Antiqua" panose="02040602050305030304" pitchFamily="18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  <a:p>
            <a:pPr>
              <a:buFont typeface="Wingdings" panose="05000000000000000000" pitchFamily="2" charset="2"/>
              <a:buChar char="v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2154323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953589"/>
            <a:ext cx="10058400" cy="627017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4000" b="1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Czytanie ułatwia przyswajanie wiedzy i zapamiętywanie </a:t>
            </a:r>
            <a:endParaRPr lang="pl-PL" sz="54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046370"/>
            <a:ext cx="10058400" cy="4023360"/>
          </a:xfrm>
        </p:spPr>
        <p:txBody>
          <a:bodyPr/>
          <a:lstStyle/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v"/>
            </a:pPr>
            <a:endParaRPr lang="pl-PL" altLang="pl-PL" sz="28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v"/>
            </a:pPr>
            <a:r>
              <a:rPr lang="pl-PL" sz="2800" dirty="0">
                <a:solidFill>
                  <a:schemeClr val="tx1"/>
                </a:solidFill>
                <a:latin typeface="Book Antiqua" panose="02040602050305030304" pitchFamily="18" charset="0"/>
              </a:rPr>
              <a:t>W trakcie czytania nasz mózg pracuje i doskonali swoje działanie, co z kolei wpływa na naszą pamięć- badania pokazują, że czytelnicy mają dużo lepszą niż np. miłośnicy seriali.</a:t>
            </a: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v"/>
            </a:pPr>
            <a:endParaRPr lang="pl-PL" altLang="pl-PL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endParaRPr lang="pl-PL" altLang="pl-PL" dirty="0">
              <a:latin typeface="Book Antiqua" panose="02040602050305030304" pitchFamily="18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  <a:p>
            <a:pPr>
              <a:buFont typeface="Wingdings" panose="05000000000000000000" pitchFamily="2" charset="2"/>
              <a:buChar char="v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2204004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953589"/>
            <a:ext cx="10058400" cy="627017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Czytanie ma </a:t>
            </a:r>
            <a:r>
              <a:rPr lang="pl-PL" altLang="pl-PL" sz="4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wpływ na rozwój emocjonalny człowieka</a:t>
            </a:r>
            <a:endParaRPr lang="pl-PL" sz="40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028614"/>
            <a:ext cx="10058400" cy="4023360"/>
          </a:xfrm>
        </p:spPr>
        <p:txBody>
          <a:bodyPr/>
          <a:lstStyle/>
          <a:p>
            <a:pPr marL="0" indent="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</a:pPr>
            <a:endParaRPr lang="pl-PL" altLang="pl-PL" sz="2400" dirty="0">
              <a:solidFill>
                <a:schemeClr val="tx1"/>
              </a:solidFill>
              <a:latin typeface="Book Antiqua" panose="02040602050305030304" pitchFamily="18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  <a:p>
            <a:pPr lvl="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v"/>
            </a:pPr>
            <a:r>
              <a:rPr lang="pl-PL" altLang="pl-PL" sz="2400" dirty="0">
                <a:solidFill>
                  <a:schemeClr val="tx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  </a:t>
            </a:r>
            <a:r>
              <a:rPr lang="pl-PL" altLang="pl-PL" sz="3200" dirty="0">
                <a:solidFill>
                  <a:schemeClr val="tx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oddziaływając na uczucia, </a:t>
            </a:r>
            <a:r>
              <a:rPr lang="pl-PL" sz="3200" dirty="0">
                <a:solidFill>
                  <a:schemeClr val="tx1"/>
                </a:solidFill>
                <a:latin typeface="Book Antiqua" panose="02040602050305030304" pitchFamily="18" charset="0"/>
              </a:rPr>
              <a:t>uczy wyrażać swoje myśli, emocje i uczucia</a:t>
            </a:r>
            <a:endParaRPr lang="pl-PL" altLang="pl-PL" sz="3200" dirty="0">
              <a:solidFill>
                <a:schemeClr val="tx1"/>
              </a:solidFill>
              <a:latin typeface="Book Antiqua" panose="02040602050305030304" pitchFamily="18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  <a:p>
            <a:pPr lvl="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v"/>
            </a:pPr>
            <a:r>
              <a:rPr lang="pl-PL" altLang="pl-PL" sz="3200" dirty="0">
                <a:solidFill>
                  <a:schemeClr val="tx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 p</a:t>
            </a:r>
            <a:r>
              <a:rPr lang="pl-PL" sz="3200" dirty="0">
                <a:solidFill>
                  <a:schemeClr val="tx1"/>
                </a:solidFill>
                <a:latin typeface="Book Antiqua" panose="02040602050305030304" pitchFamily="18" charset="0"/>
              </a:rPr>
              <a:t>rzekazuje wzorce moralne, pomaga odróżniać dobro od zła</a:t>
            </a:r>
          </a:p>
          <a:p>
            <a:pPr lvl="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v"/>
            </a:pPr>
            <a:endParaRPr lang="pl-PL" altLang="pl-PL" sz="3200" dirty="0">
              <a:solidFill>
                <a:schemeClr val="tx1"/>
              </a:solidFill>
              <a:latin typeface="Book Antiqua" panose="02040602050305030304" pitchFamily="18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  <a:p>
            <a:pPr lvl="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v"/>
            </a:pPr>
            <a:endParaRPr lang="pl-PL" altLang="pl-PL" sz="3200" dirty="0">
              <a:solidFill>
                <a:schemeClr val="tx1"/>
              </a:solidFill>
              <a:latin typeface="Book Antiqua" panose="02040602050305030304" pitchFamily="18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  <a:p>
            <a:pPr>
              <a:buFont typeface="Wingdings" panose="05000000000000000000" pitchFamily="2" charset="2"/>
              <a:buChar char="v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196789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770709"/>
            <a:ext cx="10058400" cy="875211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rgbClr val="333399"/>
                </a:solidFill>
                <a:latin typeface="Tahoma"/>
              </a:rPr>
              <a:t> </a:t>
            </a:r>
            <a:r>
              <a:rPr lang="pl-PL" altLang="pl-PL" sz="4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Czytanie wzbogaca naszą wiedzę</a:t>
            </a:r>
            <a:endParaRPr lang="pl-PL" sz="60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90755"/>
            <a:ext cx="10515600" cy="4351338"/>
          </a:xfrm>
        </p:spPr>
        <p:txBody>
          <a:bodyPr>
            <a:noAutofit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v"/>
            </a:pPr>
            <a:endParaRPr lang="pl-PL" altLang="pl-PL" sz="32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v"/>
            </a:pPr>
            <a:r>
              <a:rPr lang="pl-PL" altLang="pl-PL" sz="3200" dirty="0">
                <a:solidFill>
                  <a:schemeClr val="tx1"/>
                </a:solidFill>
                <a:latin typeface="Book Antiqua" panose="02040602050305030304" pitchFamily="18" charset="0"/>
              </a:rPr>
              <a:t>Rozbudza ciekawość świata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v"/>
            </a:pPr>
            <a:endParaRPr lang="pl-PL" altLang="pl-PL" sz="32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v"/>
            </a:pPr>
            <a:r>
              <a:rPr lang="pl-PL" altLang="pl-PL" sz="3200" dirty="0">
                <a:solidFill>
                  <a:schemeClr val="tx1"/>
                </a:solidFill>
                <a:latin typeface="Book Antiqua" panose="02040602050305030304" pitchFamily="18" charset="0"/>
              </a:rPr>
              <a:t>Poszerza naszą wiedzę o innych krajach, kulturach,</a:t>
            </a:r>
          </a:p>
          <a:p>
            <a:pPr marL="0" indent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None/>
            </a:pPr>
            <a:r>
              <a:rPr lang="pl-PL" altLang="pl-PL" sz="3200" dirty="0">
                <a:solidFill>
                  <a:schemeClr val="tx1"/>
                </a:solidFill>
                <a:latin typeface="Book Antiqua" panose="02040602050305030304" pitchFamily="18" charset="0"/>
              </a:rPr>
              <a:t> historii, przyrodzie, o wszystkim, co nas interesuje.</a:t>
            </a:r>
          </a:p>
          <a:p>
            <a:pPr marL="0" indent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None/>
            </a:pPr>
            <a:endParaRPr lang="pl-PL" altLang="pl-PL" sz="32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0" indent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None/>
            </a:pPr>
            <a:endParaRPr lang="pl-PL" altLang="pl-PL" sz="32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v"/>
            </a:pPr>
            <a:endParaRPr lang="pl-PL" altLang="pl-PL" sz="18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6355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770709"/>
            <a:ext cx="10058400" cy="875211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3200" dirty="0">
                <a:solidFill>
                  <a:srgbClr val="333399"/>
                </a:solidFill>
                <a:latin typeface="Tahoma"/>
              </a:rPr>
              <a:t> </a:t>
            </a:r>
            <a:r>
              <a:rPr lang="pl-PL" altLang="pl-PL" sz="4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Czytanie rozwija język, wzbogaca słownictwo</a:t>
            </a:r>
            <a:endParaRPr lang="pl-PL" sz="60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90755"/>
            <a:ext cx="10515600" cy="4351338"/>
          </a:xfrm>
        </p:spPr>
        <p:txBody>
          <a:bodyPr>
            <a:noAutofit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v"/>
            </a:pPr>
            <a:r>
              <a:rPr lang="pl-PL" altLang="pl-PL" sz="3000" dirty="0">
                <a:solidFill>
                  <a:schemeClr val="tx1"/>
                </a:solidFill>
                <a:latin typeface="Book Antiqua" panose="02040602050305030304" pitchFamily="18" charset="0"/>
              </a:rPr>
              <a:t>Czytanie pomaga nam rozwijać myślenie, język i słownictwo. 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v"/>
            </a:pPr>
            <a:endParaRPr lang="pl-PL" altLang="pl-PL" sz="30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v"/>
            </a:pPr>
            <a:r>
              <a:rPr lang="pl-PL" altLang="pl-PL" sz="3000" dirty="0">
                <a:solidFill>
                  <a:schemeClr val="tx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Właściwe teksty stają się przykładem poprawnego języka.</a:t>
            </a:r>
          </a:p>
          <a:p>
            <a:pPr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endParaRPr lang="pl-PL" altLang="pl-PL" sz="3000" dirty="0">
              <a:solidFill>
                <a:schemeClr val="tx1"/>
              </a:solidFill>
              <a:latin typeface="Book Antiqua" panose="02040602050305030304" pitchFamily="18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  <a:p>
            <a:pPr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l-PL" altLang="pl-PL" sz="3000" dirty="0">
                <a:solidFill>
                  <a:schemeClr val="tx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Doskonalona jest mowa pod względem gramatycznym i dźwiękowym. </a:t>
            </a:r>
          </a:p>
          <a:p>
            <a:pPr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pl-PL" altLang="pl-PL" sz="3000" dirty="0">
              <a:solidFill>
                <a:schemeClr val="tx1"/>
              </a:solidFill>
              <a:latin typeface="Book Antiqua" panose="02040602050305030304" pitchFamily="18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  <a:p>
            <a:pPr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l-PL" altLang="pl-PL" sz="3000" dirty="0">
                <a:solidFill>
                  <a:schemeClr val="tx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Wzrasta zasób słów i pojęć.</a:t>
            </a:r>
          </a:p>
          <a:p>
            <a:pPr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endParaRPr lang="pl-PL" altLang="pl-PL" sz="3000" dirty="0">
              <a:solidFill>
                <a:schemeClr val="tx1"/>
              </a:solidFill>
              <a:latin typeface="Book Antiqua" panose="02040602050305030304" pitchFamily="18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  <a:p>
            <a:pPr marL="0" indent="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00000"/>
              <a:buNone/>
            </a:pPr>
            <a:endParaRPr lang="pl-PL" altLang="pl-PL" sz="2800" dirty="0">
              <a:solidFill>
                <a:schemeClr val="tx1"/>
              </a:solidFill>
              <a:latin typeface="Book Antiqua" panose="02040602050305030304" pitchFamily="18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  <a:p>
            <a:pPr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endParaRPr lang="pl-PL" altLang="pl-PL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970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979714"/>
            <a:ext cx="10058400" cy="653143"/>
          </a:xfrm>
        </p:spPr>
        <p:txBody>
          <a:bodyPr>
            <a:normAutofit/>
          </a:bodyPr>
          <a:lstStyle/>
          <a:p>
            <a:pPr algn="ctr"/>
            <a:r>
              <a:rPr lang="pl-PL" altLang="pl-PL" sz="4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Zapamiętujemy zasady ortograficzne</a:t>
            </a:r>
            <a:endParaRPr lang="pl-PL" sz="60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616442"/>
            <a:ext cx="9394874" cy="2459650"/>
          </a:xfrm>
        </p:spPr>
        <p:txBody>
          <a:bodyPr>
            <a:normAutofit fontScale="85000" lnSpcReduction="20000"/>
          </a:bodyPr>
          <a:lstStyle/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 </a:t>
            </a:r>
            <a:r>
              <a:rPr lang="pl-PL" altLang="pl-PL" sz="3800" dirty="0">
                <a:solidFill>
                  <a:srgbClr val="000000"/>
                </a:solidFill>
                <a:latin typeface="Book Antiqua" panose="02040602050305030304" pitchFamily="18" charset="0"/>
              </a:rPr>
              <a:t>Czytając, zapamiętujemy, np.  jaka jest prawidłowa pisownia trudnych wyrazów.</a:t>
            </a: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38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38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Szczególnie </a:t>
            </a:r>
            <a:r>
              <a:rPr lang="pl-PL" altLang="pl-PL" sz="3800" dirty="0">
                <a:solidFill>
                  <a:srgbClr val="000000"/>
                </a:solidFill>
                <a:latin typeface="Book Antiqua" panose="02040602050305030304" pitchFamily="18" charset="0"/>
              </a:rPr>
              <a:t>wzrokowcy uczą się pisowni trudnych wyrazów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5704827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757645"/>
            <a:ext cx="10058400" cy="862149"/>
          </a:xfrm>
        </p:spPr>
        <p:txBody>
          <a:bodyPr>
            <a:normAutofit/>
          </a:bodyPr>
          <a:lstStyle/>
          <a:p>
            <a:pPr algn="ctr"/>
            <a:r>
              <a:rPr lang="pl-PL" altLang="pl-PL" sz="4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Pomaga rozwiązywać problemy</a:t>
            </a:r>
            <a:endParaRPr lang="pl-PL" sz="66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6800" y="2055374"/>
            <a:ext cx="10058400" cy="402336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 </a:t>
            </a:r>
          </a:p>
          <a:p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6E0E257B-7745-4952-BD3A-EDFC169DC936}"/>
              </a:ext>
            </a:extLst>
          </p:cNvPr>
          <p:cNvSpPr txBox="1"/>
          <p:nvPr/>
        </p:nvSpPr>
        <p:spPr>
          <a:xfrm>
            <a:off x="399495" y="2246049"/>
            <a:ext cx="10058399" cy="3436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pl-PL" altLang="pl-PL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Czytając książkę, możemy wejść w sytuację bohatera, przeżywać z nim różne emocje, dowiedzieć się, że inni mają podobne problemy.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lang="pl-PL" altLang="pl-PL" sz="3000" dirty="0">
                <a:solidFill>
                  <a:srgbClr val="000000"/>
                </a:solidFill>
                <a:latin typeface="Book Antiqua" panose="02040602050305030304" pitchFamily="18" charset="0"/>
              </a:rPr>
              <a:t>Uczymy się, jak je rozwiązać.</a:t>
            </a:r>
            <a:endParaRPr kumimoji="0" lang="pl-PL" altLang="pl-PL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endParaRPr lang="pl-PL" sz="3200" dirty="0">
              <a:latin typeface="Book Antiqua" panose="02040602050305030304" pitchFamily="18" charset="0"/>
            </a:endParaRPr>
          </a:p>
          <a:p>
            <a:endParaRPr lang="pl-PL" sz="3200" dirty="0">
              <a:latin typeface="Book Antiqua" panose="02040602050305030304" pitchFamily="18" charset="0"/>
            </a:endParaRPr>
          </a:p>
          <a:p>
            <a:r>
              <a:rPr lang="pl-PL" sz="3200" dirty="0">
                <a:latin typeface="Book Antiqua" panose="020406020503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3057133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757645"/>
            <a:ext cx="10058400" cy="862149"/>
          </a:xfrm>
        </p:spPr>
        <p:txBody>
          <a:bodyPr>
            <a:normAutofit/>
          </a:bodyPr>
          <a:lstStyle/>
          <a:p>
            <a:pPr algn="ctr"/>
            <a:r>
              <a:rPr lang="pl-PL" altLang="pl-PL" sz="4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Pomaga zrozumieć siebie</a:t>
            </a:r>
            <a:endParaRPr lang="pl-PL" sz="66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6800" y="2055374"/>
            <a:ext cx="10058400" cy="402336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 </a:t>
            </a:r>
          </a:p>
          <a:p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6E0E257B-7745-4952-BD3A-EDFC169DC936}"/>
              </a:ext>
            </a:extLst>
          </p:cNvPr>
          <p:cNvSpPr txBox="1"/>
          <p:nvPr/>
        </p:nvSpPr>
        <p:spPr>
          <a:xfrm>
            <a:off x="399495" y="2246049"/>
            <a:ext cx="10058399" cy="2045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lang="pl-PL" sz="3200" dirty="0">
              <a:latin typeface="Book Antiqua" panose="02040602050305030304" pitchFamily="18" charset="0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lang="pl-PL" sz="3200" dirty="0">
                <a:latin typeface="Book Antiqua" panose="02040602050305030304" pitchFamily="18" charset="0"/>
              </a:rPr>
              <a:t>Odkrycie, że są inni, którzy myślą jak my, że mamy prawo do swoich odczuć i reakcji, 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pomaga zrozumieć siebie, </a:t>
            </a:r>
            <a:r>
              <a:rPr lang="pl-PL" sz="3200" dirty="0">
                <a:latin typeface="Book Antiqua" panose="02040602050305030304" pitchFamily="18" charset="0"/>
              </a:rPr>
              <a:t>umacnia nasze poczucie własnej wartości.</a:t>
            </a:r>
          </a:p>
        </p:txBody>
      </p:sp>
    </p:spTree>
    <p:extLst>
      <p:ext uri="{BB962C8B-B14F-4D97-AF65-F5344CB8AC3E}">
        <p14:creationId xmlns:p14="http://schemas.microsoft.com/office/powerpoint/2010/main" xmlns="" val="8114068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849086"/>
            <a:ext cx="10058400" cy="718457"/>
          </a:xfrm>
        </p:spPr>
        <p:txBody>
          <a:bodyPr/>
          <a:lstStyle/>
          <a:p>
            <a:pPr algn="ctr"/>
            <a:r>
              <a:rPr lang="pl-PL" altLang="pl-PL" sz="3200" b="1" dirty="0">
                <a:solidFill>
                  <a:srgbClr val="333399"/>
                </a:solidFill>
                <a:latin typeface="Book Antiqua" panose="02040602050305030304" pitchFamily="18" charset="0"/>
              </a:rPr>
              <a:t>  </a:t>
            </a:r>
            <a:r>
              <a:rPr lang="pl-PL" altLang="pl-PL" sz="4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Odpręża, uspokaja i relaksuje</a:t>
            </a:r>
            <a:endParaRPr lang="pl-PL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79" y="2590315"/>
            <a:ext cx="10622495" cy="28832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3200" b="0" i="0" dirty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Podczas czytania czytelnik zostaje przeniesiony w inne miejsce, więc nie czuje natłoku trudów codziennego życia.</a:t>
            </a:r>
          </a:p>
          <a:p>
            <a:pPr marL="0" indent="0">
              <a:buNone/>
            </a:pPr>
            <a:r>
              <a:rPr lang="pl-PL" sz="3200" b="0" i="0" dirty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 Badania pokazały, że czytanie zaledwie kilkanaście minut dziennie, zmniejsza poziom hormonów stresu nawet do 70%. Dzięki temu poprawia się samopoczucie i łatwiej zasnąć.</a:t>
            </a:r>
            <a:r>
              <a:rPr lang="pl-PL" sz="3200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endParaRPr lang="pl-PL" altLang="pl-PL" sz="32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endParaRPr lang="pl-PL" altLang="pl-PL" sz="32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endParaRPr lang="pl-PL" altLang="pl-PL" sz="1800" dirty="0">
              <a:solidFill>
                <a:srgbClr val="000000"/>
              </a:solidFill>
              <a:latin typeface="Tahoma"/>
            </a:endParaRPr>
          </a:p>
          <a:p>
            <a:endParaRPr lang="pl-PL" altLang="pl-PL" sz="1800" dirty="0">
              <a:solidFill>
                <a:srgbClr val="000000"/>
              </a:solidFill>
              <a:latin typeface="Tahoma"/>
            </a:endParaRPr>
          </a:p>
          <a:p>
            <a:endParaRPr lang="pl-PL" altLang="pl-PL" sz="1800" dirty="0">
              <a:solidFill>
                <a:srgbClr val="000000"/>
              </a:solidFill>
              <a:latin typeface="Tahoma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181170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8680" y="3923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altLang="pl-PL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Czytanie to świetny sposób na rozmowę z innymi</a:t>
            </a:r>
            <a:endParaRPr lang="pl-PL" sz="54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68680" y="2210540"/>
            <a:ext cx="10287000" cy="2596591"/>
          </a:xfrm>
        </p:spPr>
        <p:txBody>
          <a:bodyPr>
            <a:normAutofit fontScale="85000" lnSpcReduction="20000"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800" dirty="0">
                <a:solidFill>
                  <a:schemeClr val="tx1"/>
                </a:solidFill>
                <a:latin typeface="Book Antiqua" panose="02040602050305030304" pitchFamily="18" charset="0"/>
              </a:rPr>
              <a:t>    </a:t>
            </a:r>
            <a:r>
              <a:rPr lang="pl-PL" altLang="pl-PL" sz="3500" dirty="0">
                <a:solidFill>
                  <a:schemeClr val="tx1"/>
                </a:solidFill>
                <a:latin typeface="Book Antiqua" panose="02040602050305030304" pitchFamily="18" charset="0"/>
              </a:rPr>
              <a:t>Czytanie książek daje nam możliwość rozmawiania z innymi  i wymiany poglądów na temat przeczytanych książek.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endParaRPr lang="pl-PL" altLang="pl-PL" sz="35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3500" dirty="0">
                <a:solidFill>
                  <a:schemeClr val="tx1"/>
                </a:solidFill>
                <a:latin typeface="Book Antiqua" panose="02040602050305030304" pitchFamily="18" charset="0"/>
              </a:rPr>
              <a:t>   Sięgamy po książki, jeśli widzimy, że ktoś inny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3500" dirty="0">
                <a:solidFill>
                  <a:schemeClr val="tx1"/>
                </a:solidFill>
                <a:latin typeface="Book Antiqua" panose="02040602050305030304" pitchFamily="18" charset="0"/>
              </a:rPr>
              <a:t>   to robi.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endParaRPr lang="pl-PL" altLang="pl-PL" sz="2000" dirty="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4061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388093" y="1811045"/>
            <a:ext cx="675590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5400" dirty="0">
                <a:latin typeface="Book Antiqua" panose="02040602050305030304" pitchFamily="18" charset="0"/>
              </a:rPr>
              <a:t>Czytanie - oto najlepszy sposób uczenia się</a:t>
            </a:r>
            <a:r>
              <a:rPr lang="pl-PL" sz="5400" dirty="0"/>
              <a:t/>
            </a:r>
            <a:br>
              <a:rPr lang="pl-PL" sz="5400" dirty="0"/>
            </a:br>
            <a:r>
              <a:rPr lang="pl-PL" sz="1400" i="1" dirty="0">
                <a:solidFill>
                  <a:srgbClr val="545454"/>
                </a:solidFill>
                <a:latin typeface="Arial" panose="020B0604020202020204" pitchFamily="34" charset="0"/>
              </a:rPr>
              <a:t>Aleksander Puszkin</a:t>
            </a:r>
            <a:endParaRPr lang="pl-PL" sz="1400" i="1" dirty="0"/>
          </a:p>
        </p:txBody>
      </p:sp>
    </p:spTree>
    <p:extLst>
      <p:ext uri="{BB962C8B-B14F-4D97-AF65-F5344CB8AC3E}">
        <p14:creationId xmlns:p14="http://schemas.microsoft.com/office/powerpoint/2010/main" xmlns="" val="383095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sz="3200" b="1" dirty="0">
                <a:solidFill>
                  <a:srgbClr val="333399"/>
                </a:solidFill>
                <a:latin typeface="Book Antiqua" panose="02040602050305030304" pitchFamily="18" charset="0"/>
              </a:rPr>
              <a:t> </a:t>
            </a:r>
            <a:r>
              <a:rPr lang="pl-PL" altLang="pl-PL" sz="4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Czytanie to dobry sposób na nudę</a:t>
            </a:r>
            <a:endParaRPr lang="pl-PL" sz="66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289871"/>
            <a:ext cx="10058400" cy="402336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endParaRPr lang="pl-PL" altLang="pl-PL" sz="32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3200" dirty="0">
                <a:solidFill>
                  <a:srgbClr val="000000"/>
                </a:solidFill>
                <a:latin typeface="Book Antiqua" panose="02040602050305030304" pitchFamily="18" charset="0"/>
              </a:rPr>
              <a:t> Z dobrą  książką nie można się nudzić!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endParaRPr lang="pl-PL" altLang="pl-PL" sz="32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 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    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4729264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sz="3200" b="1" dirty="0">
                <a:solidFill>
                  <a:srgbClr val="333399"/>
                </a:solidFill>
                <a:latin typeface="Book Antiqua" panose="02040602050305030304" pitchFamily="18" charset="0"/>
              </a:rPr>
              <a:t> </a:t>
            </a:r>
            <a:r>
              <a:rPr lang="pl-PL" altLang="pl-PL" sz="4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Ludzie, którzy czytają:</a:t>
            </a:r>
            <a:endParaRPr lang="pl-PL" sz="66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289871"/>
            <a:ext cx="10058400" cy="4023360"/>
          </a:xfrm>
        </p:spPr>
        <p:txBody>
          <a:bodyPr>
            <a:normAutofit fontScale="92500" lnSpcReduction="20000"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endParaRPr lang="pl-PL" altLang="pl-PL" sz="32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v"/>
            </a:pPr>
            <a:r>
              <a:rPr lang="pl-PL" altLang="pl-PL" sz="32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pl-PL" sz="3500" dirty="0">
                <a:latin typeface="Book Antiqua" pitchFamily="18" charset="0"/>
              </a:rPr>
              <a:t>lepiej sobie radzą w życiu; </a:t>
            </a: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v"/>
            </a:pPr>
            <a:r>
              <a:rPr lang="pl-PL" sz="3500" dirty="0">
                <a:latin typeface="Book Antiqua" pitchFamily="18" charset="0"/>
              </a:rPr>
              <a:t> są kreatywni; </a:t>
            </a: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v"/>
            </a:pPr>
            <a:r>
              <a:rPr lang="pl-PL" sz="3500" dirty="0">
                <a:latin typeface="Book Antiqua" pitchFamily="18" charset="0"/>
              </a:rPr>
              <a:t>lepiej rozumieją świat; </a:t>
            </a: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v"/>
            </a:pPr>
            <a:r>
              <a:rPr lang="pl-PL" sz="3500" dirty="0">
                <a:latin typeface="Book Antiqua" pitchFamily="18" charset="0"/>
              </a:rPr>
              <a:t>łatwiej nawiązują współpracę; </a:t>
            </a: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v"/>
            </a:pPr>
            <a:r>
              <a:rPr lang="pl-PL" sz="3500" dirty="0">
                <a:latin typeface="Book Antiqua" pitchFamily="18" charset="0"/>
              </a:rPr>
              <a:t> są mniej podatni na manipulację i propagandę.</a:t>
            </a:r>
            <a:endParaRPr lang="pl-PL" altLang="pl-PL" sz="3500" dirty="0">
              <a:solidFill>
                <a:srgbClr val="000000"/>
              </a:solidFill>
              <a:latin typeface="Book Antiqua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endParaRPr lang="pl-PL" altLang="pl-PL" sz="3200" dirty="0">
              <a:solidFill>
                <a:srgbClr val="000000"/>
              </a:solidFill>
              <a:latin typeface="Book Antiqua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 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    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697361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C5DC29C-9760-4AEE-AFD5-831F58D76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F01E20E-9A2E-4BF4-802C-64A95F679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99CB38">
                  <a:lumMod val="75000"/>
                </a:srgbClr>
              </a:buClr>
              <a:buSzPct val="100000"/>
              <a:buNone/>
              <a:tabLst/>
              <a:defRPr/>
            </a:pPr>
            <a:r>
              <a:rPr kumimoji="0" lang="pl-PL" altLang="pl-PL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Pamiętaj!</a:t>
            </a:r>
          </a:p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99CB38">
                  <a:lumMod val="75000"/>
                </a:srgbClr>
              </a:buClr>
              <a:buSzPct val="100000"/>
              <a:buNone/>
              <a:tabLst/>
              <a:defRPr/>
            </a:pPr>
            <a:endParaRPr kumimoji="0" lang="pl-PL" altLang="pl-P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99CB38">
                  <a:lumMod val="75000"/>
                </a:srgbClr>
              </a:buClr>
              <a:buSzPct val="100000"/>
              <a:buNone/>
              <a:tabLst/>
              <a:defRPr/>
            </a:pPr>
            <a:r>
              <a:rPr kumimoji="0" lang="pl-PL" alt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Czytanie pozwala odnieść sukces nie tylko w szkole, ale procentuje i pozwala odnieść sukces w dorosłym życiu!</a:t>
            </a:r>
            <a:endParaRPr kumimoji="0" lang="pl-PL" altLang="pl-P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563635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418012" y="205337"/>
            <a:ext cx="11573691" cy="675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20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endParaRPr lang="pl-PL" sz="1200" dirty="0">
              <a:latin typeface="Wingdings" panose="05000000000000000000" pitchFamily="2" charset="2"/>
            </a:endParaRPr>
          </a:p>
          <a:p>
            <a:pPr algn="ctr"/>
            <a:endParaRPr lang="pl-PL" sz="6000" dirty="0">
              <a:latin typeface="Book Antiqua" panose="02040602050305030304" pitchFamily="18" charset="0"/>
            </a:endParaRPr>
          </a:p>
          <a:p>
            <a:pPr algn="ctr"/>
            <a:endParaRPr lang="pl-PL" sz="6600" dirty="0">
              <a:ln w="0"/>
              <a:solidFill>
                <a:schemeClr val="bg1">
                  <a:lumMod val="8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anose="02040602050305030304" pitchFamily="18" charset="0"/>
            </a:endParaRPr>
          </a:p>
          <a:p>
            <a:endParaRPr lang="pl-PL" sz="2900" dirty="0">
              <a:latin typeface="Book Antiqua" panose="02040602050305030304" pitchFamily="18" charset="0"/>
            </a:endParaRPr>
          </a:p>
          <a:p>
            <a:endParaRPr lang="pl-PL" sz="2900" dirty="0">
              <a:latin typeface="Book Antiqua" panose="02040602050305030304" pitchFamily="18" charset="0"/>
            </a:endParaRPr>
          </a:p>
          <a:p>
            <a:endParaRPr lang="pl-PL" sz="2900" dirty="0">
              <a:latin typeface="Book Antiqua" panose="02040602050305030304" pitchFamily="18" charset="0"/>
            </a:endParaRPr>
          </a:p>
          <a:p>
            <a:endParaRPr lang="pl-PL" sz="2900" dirty="0">
              <a:latin typeface="Book Antiqua" panose="02040602050305030304" pitchFamily="18" charset="0"/>
            </a:endParaRPr>
          </a:p>
          <a:p>
            <a:endParaRPr lang="pl-PL" sz="2900" dirty="0">
              <a:latin typeface="Book Antiqua" panose="02040602050305030304" pitchFamily="18" charset="0"/>
            </a:endParaRPr>
          </a:p>
          <a:p>
            <a:endParaRPr lang="pl-PL" sz="2900" dirty="0">
              <a:latin typeface="Book Antiqua" panose="02040602050305030304" pitchFamily="18" charset="0"/>
            </a:endParaRPr>
          </a:p>
          <a:p>
            <a:endParaRPr lang="pl-PL" sz="2900" dirty="0">
              <a:latin typeface="Book Antiqua" panose="02040602050305030304" pitchFamily="18" charset="0"/>
            </a:endParaRPr>
          </a:p>
          <a:p>
            <a:r>
              <a:rPr lang="pl-PL" sz="20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                                                                               </a:t>
            </a:r>
          </a:p>
          <a:p>
            <a:r>
              <a:rPr lang="pl-PL" sz="20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                                                                                                          </a:t>
            </a:r>
          </a:p>
          <a:p>
            <a:r>
              <a:rPr lang="pl-PL" sz="20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                                                                                                             </a:t>
            </a:r>
          </a:p>
          <a:p>
            <a:r>
              <a:rPr lang="pl-PL" sz="2000" dirty="0">
                <a:latin typeface="Book Antiqua" panose="02040602050305030304" pitchFamily="18" charset="0"/>
              </a:rPr>
              <a:t> </a:t>
            </a:r>
            <a:endParaRPr lang="en-US" sz="2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8009800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7128" y="286603"/>
            <a:ext cx="10058400" cy="1450757"/>
          </a:xfrm>
        </p:spPr>
        <p:txBody>
          <a:bodyPr>
            <a:normAutofit/>
          </a:bodyPr>
          <a:lstStyle/>
          <a:p>
            <a:r>
              <a:rPr lang="pl-PL" altLang="pl-PL" b="1" dirty="0">
                <a:solidFill>
                  <a:schemeClr val="accent2"/>
                </a:solidFill>
                <a:latin typeface="Book Antiqua" panose="02040602050305030304" pitchFamily="18" charset="0"/>
              </a:rPr>
              <a:t>Bibliografia</a:t>
            </a:r>
            <a:endParaRPr lang="pl-PL" b="1" dirty="0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107583" y="2112135"/>
            <a:ext cx="99579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altLang="pl-PL" sz="2000" dirty="0">
                <a:latin typeface="Book Antiqua" panose="02040602050305030304" pitchFamily="18" charset="0"/>
              </a:rPr>
              <a:t> Bąk J., Wiewióra – Pyka E. „ Bajkowe spotkania”, Kraków 2003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altLang="pl-PL" sz="2000" dirty="0">
                <a:latin typeface="Book Antiqua" panose="02040602050305030304" pitchFamily="18" charset="0"/>
              </a:rPr>
              <a:t> Biała A. ,, Kształtowanie postaw czytelniczych u dzieci’’,  </a:t>
            </a:r>
            <a:r>
              <a:rPr lang="pl-PL" altLang="pl-PL" dirty="0">
                <a:latin typeface="Book Antiqua" panose="02040602050305030304" pitchFamily="18" charset="0"/>
              </a:rPr>
              <a:t>źródło: www.publikacje.edu.pl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altLang="pl-PL" sz="2000" dirty="0">
                <a:latin typeface="Book Antiqua" panose="02040602050305030304" pitchFamily="18" charset="0"/>
              </a:rPr>
              <a:t>Koźmińska I., Olszewska E. „ Wychowanie przez czytanie ”, Warszawa 2010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000" dirty="0">
                <a:latin typeface="Book Antiqua" panose="02040602050305030304" pitchFamily="18" charset="0"/>
              </a:rPr>
              <a:t>  Papuzińska J. – „Czytanie domowe”, Warszawa 1975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000" dirty="0">
                <a:latin typeface="Book Antiqua" panose="02040602050305030304" pitchFamily="18" charset="0"/>
              </a:rPr>
              <a:t> Papuzińska J. - ,,Dziecięce spotkanie z literaturą’’ ,   Warszawa 2007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000" dirty="0">
                <a:latin typeface="Book Antiqua" panose="02040602050305030304" pitchFamily="18" charset="0"/>
              </a:rPr>
              <a:t>H .</a:t>
            </a:r>
            <a:r>
              <a:rPr lang="pl-PL" sz="2000" dirty="0" err="1">
                <a:latin typeface="Book Antiqua" panose="02040602050305030304" pitchFamily="18" charset="0"/>
              </a:rPr>
              <a:t>Skrobiszewska</a:t>
            </a:r>
            <a:r>
              <a:rPr lang="pl-PL" sz="2000" dirty="0">
                <a:latin typeface="Book Antiqua" panose="02040602050305030304" pitchFamily="18" charset="0"/>
              </a:rPr>
              <a:t> –„Książki naszych dzieci”, Warszawa 1997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altLang="pl-PL" sz="2000" dirty="0">
                <a:latin typeface="Book Antiqua" panose="02040602050305030304" pitchFamily="18" charset="0"/>
              </a:rPr>
              <a:t>Dlaczego warto czytać ? – Literka pl.</a:t>
            </a:r>
          </a:p>
        </p:txBody>
      </p:sp>
    </p:spTree>
    <p:extLst>
      <p:ext uri="{BB962C8B-B14F-4D97-AF65-F5344CB8AC3E}">
        <p14:creationId xmlns:p14="http://schemas.microsoft.com/office/powerpoint/2010/main" xmlns="" val="317416754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457199" y="1972469"/>
            <a:ext cx="11090365" cy="1874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l-PL" sz="4400" b="1" dirty="0">
                <a:solidFill>
                  <a:srgbClr val="DDDDDD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ZNACZENIE CZYTELNICTWA                W ROZWOJU DZIECI  I  MŁODZIEŻY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22488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C2F0548-B154-44FD-AB31-C34EE1C91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pl-PL" sz="3600" b="1" i="0" u="none" strike="noStrike" kern="1200" cap="none" spc="-50" normalizeH="0" baseline="0" noProof="0" dirty="0">
                <a:ln>
                  <a:noFill/>
                </a:ln>
                <a:solidFill>
                  <a:srgbClr val="63A537">
                    <a:lumMod val="75000"/>
                  </a:srgbClr>
                </a:solidFill>
                <a:effectLst/>
                <a:uLnTx/>
                <a:uFillTx/>
                <a:latin typeface="Book Antiqua" panose="02040602050305030304" pitchFamily="18" charset="0"/>
                <a:ea typeface="+mj-ea"/>
                <a:cs typeface="+mj-cs"/>
              </a:rPr>
              <a:t>Czytanie jest dziś ważniejsze niż było kiedykolwiek w przeszłości</a:t>
            </a:r>
            <a:endParaRPr lang="pl-PL" sz="3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9D46A94-AC7C-46C9-B8AC-FC8DB724D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06353"/>
            <a:ext cx="10386874" cy="4164582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Świat jest coraz bardziej skomplikowany, lawinowo przyrasta ilość informacji, rozwój wiedzy i rynku pracy następują coraz szybciej – ludzie, którzy nie czytają, nie nadążą za tymi zmianami i zostaną zepchnięci na margines współczesnego życia. </a:t>
            </a:r>
            <a:r>
              <a:rPr lang="pl-PL" sz="2400" dirty="0">
                <a:solidFill>
                  <a:schemeClr val="tx1"/>
                </a:solidFill>
                <a:latin typeface="Book Antiqua" panose="02040602050305030304" pitchFamily="18" charset="0"/>
              </a:rPr>
              <a:t>Żyjemy w cywilizacji telewizyjnej; badania naukowe wykazują: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400" dirty="0">
                <a:solidFill>
                  <a:schemeClr val="tx1"/>
                </a:solidFill>
                <a:latin typeface="Book Antiqua" panose="02040602050305030304" pitchFamily="18" charset="0"/>
              </a:rPr>
              <a:t> szkodliwość zdrowotną nadmiernego oglądania telewizji przez dzieci i młodzież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400" dirty="0">
                <a:solidFill>
                  <a:schemeClr val="tx1"/>
                </a:solidFill>
                <a:latin typeface="Book Antiqua" panose="02040602050305030304" pitchFamily="18" charset="0"/>
              </a:rPr>
              <a:t>telewizja nie rozwija u myślenia i skraca  przedział uwagi,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400" dirty="0">
                <a:solidFill>
                  <a:schemeClr val="tx1"/>
                </a:solidFill>
                <a:latin typeface="Book Antiqua" panose="02040602050305030304" pitchFamily="18" charset="0"/>
              </a:rPr>
              <a:t>wiele programów wywołuje lęki i niepokój oraz znieczula na przemoc.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63A537">
                  <a:lumMod val="50000"/>
                </a:srgbClr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217635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31975" y="1637106"/>
            <a:ext cx="1052204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>
                <a:latin typeface="Book Antiqua" panose="02040602050305030304" pitchFamily="18" charset="0"/>
              </a:rPr>
              <a:t>Sukces jednostek i społeczeństw zależy od ich wiedzy. </a:t>
            </a:r>
          </a:p>
          <a:p>
            <a:endParaRPr lang="pl-PL" sz="3200" dirty="0">
              <a:latin typeface="Book Antiqua" panose="02040602050305030304" pitchFamily="18" charset="0"/>
            </a:endParaRPr>
          </a:p>
          <a:p>
            <a:r>
              <a:rPr lang="pl-PL" sz="3200" dirty="0">
                <a:latin typeface="Book Antiqua" panose="02040602050305030304" pitchFamily="18" charset="0"/>
              </a:rPr>
              <a:t>Kluczem do wiedzy wciąż jest czytanie. </a:t>
            </a:r>
          </a:p>
          <a:p>
            <a:endParaRPr lang="pl-PL" sz="3200" dirty="0">
              <a:latin typeface="Book Antiqua" panose="02040602050305030304" pitchFamily="18" charset="0"/>
            </a:endParaRPr>
          </a:p>
          <a:p>
            <a:r>
              <a:rPr lang="pl-PL" sz="3200" dirty="0">
                <a:latin typeface="Book Antiqua" panose="02040602050305030304" pitchFamily="18" charset="0"/>
              </a:rPr>
              <a:t>Wiele osób, choć umie czytać, nie czyta. </a:t>
            </a:r>
          </a:p>
          <a:p>
            <a:endParaRPr lang="pl-PL" sz="2800" dirty="0">
              <a:latin typeface="Book Antiqua" panose="02040602050305030304" pitchFamily="18" charset="0"/>
            </a:endParaRPr>
          </a:p>
          <a:p>
            <a:endParaRPr lang="pl-PL" sz="2800" dirty="0">
              <a:latin typeface="Book Antiqua" panose="02040602050305030304" pitchFamily="18" charset="0"/>
            </a:endParaRPr>
          </a:p>
          <a:p>
            <a:endParaRPr lang="pl-PL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10663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37432">
            <a:off x="603836" y="714107"/>
            <a:ext cx="3240088" cy="2339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258388" y="2717074"/>
            <a:ext cx="10367555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latin typeface="Book Antiqua" panose="02040602050305030304" pitchFamily="18" charset="0"/>
              </a:rPr>
              <a:t>                                             </a:t>
            </a:r>
            <a:r>
              <a:rPr lang="pl-PL" sz="4400" b="1" dirty="0">
                <a:latin typeface="Book Antiqua" panose="02040602050305030304" pitchFamily="18" charset="0"/>
              </a:rPr>
              <a:t>DLACZEGO</a:t>
            </a:r>
          </a:p>
          <a:p>
            <a:pPr algn="ctr"/>
            <a:r>
              <a:rPr lang="pl-PL" sz="4400" b="1" dirty="0">
                <a:latin typeface="Book Antiqua" panose="02040602050305030304" pitchFamily="18" charset="0"/>
              </a:rPr>
              <a:t> </a:t>
            </a:r>
          </a:p>
          <a:p>
            <a:pPr algn="ctr"/>
            <a:r>
              <a:rPr lang="pl-PL" sz="4400" b="1" dirty="0">
                <a:latin typeface="Book Antiqua" panose="02040602050305030304" pitchFamily="18" charset="0"/>
              </a:rPr>
              <a:t>NIE CZYTAMY KSIĄŻEK ?</a:t>
            </a:r>
          </a:p>
          <a:p>
            <a:pPr algn="ctr"/>
            <a:r>
              <a:rPr lang="pl-PL" sz="3200" b="1" dirty="0">
                <a:latin typeface="Book Antiqua" panose="02040602050305030304" pitchFamily="18" charset="0"/>
              </a:rPr>
              <a:t> </a:t>
            </a:r>
          </a:p>
          <a:p>
            <a:pPr algn="ctr"/>
            <a:r>
              <a:rPr lang="pl-PL" sz="3200" b="1" dirty="0">
                <a:latin typeface="Book Antiqua" panose="02040602050305030304" pitchFamily="18" charset="0"/>
              </a:rPr>
              <a:t>                                  ZASTANÓWCIE SIĘ</a:t>
            </a:r>
          </a:p>
          <a:p>
            <a:endParaRPr lang="pl-PL" sz="4400" dirty="0">
              <a:latin typeface="Book Antiqua" panose="02040602050305030304" pitchFamily="18" charset="0"/>
            </a:endParaRPr>
          </a:p>
          <a:p>
            <a:endParaRPr lang="pl-PL" sz="2000" dirty="0">
              <a:latin typeface="Book Antiqua" panose="02040602050305030304" pitchFamily="18" charset="0"/>
            </a:endParaRPr>
          </a:p>
          <a:p>
            <a:endParaRPr lang="pl-PL" sz="2000" dirty="0">
              <a:latin typeface="Book Antiqua" panose="02040602050305030304" pitchFamily="18" charset="0"/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5799277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3378B36C-28AF-47E5-A338-DDCAD79A5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3604" y="239518"/>
            <a:ext cx="6787071" cy="589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47902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953589"/>
            <a:ext cx="10058400" cy="627017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4000" b="1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Czytanie </a:t>
            </a:r>
            <a:r>
              <a:rPr lang="pl-PL" sz="4000" b="1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książek prawidłowo rozwija lewą półkulę mózgu</a:t>
            </a:r>
            <a:r>
              <a:rPr lang="pl-PL" altLang="pl-PL" sz="4000" b="1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endParaRPr lang="pl-PL" sz="54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046370"/>
            <a:ext cx="10058400" cy="4023360"/>
          </a:xfrm>
        </p:spPr>
        <p:txBody>
          <a:bodyPr>
            <a:normAutofit fontScale="85000" lnSpcReduction="20000"/>
          </a:bodyPr>
          <a:lstStyle/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None/>
            </a:pPr>
            <a:endParaRPr lang="pl-PL" altLang="pl-PL" sz="28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v"/>
            </a:pPr>
            <a:r>
              <a:rPr lang="pl-PL" sz="2600" i="0" dirty="0">
                <a:solidFill>
                  <a:srgbClr val="222222"/>
                </a:solidFill>
                <a:effectLst/>
                <a:latin typeface="Book Antiqua" panose="02040602050305030304" pitchFamily="18" charset="0"/>
              </a:rPr>
              <a:t>Pomiary skanerem </a:t>
            </a:r>
            <a:r>
              <a:rPr lang="pl-PL" sz="2600" i="0" dirty="0" err="1">
                <a:solidFill>
                  <a:srgbClr val="222222"/>
                </a:solidFill>
                <a:effectLst/>
                <a:latin typeface="Book Antiqua" panose="02040602050305030304" pitchFamily="18" charset="0"/>
              </a:rPr>
              <a:t>fMRI</a:t>
            </a:r>
            <a:r>
              <a:rPr lang="pl-PL" sz="2600" i="0" dirty="0">
                <a:solidFill>
                  <a:srgbClr val="222222"/>
                </a:solidFill>
                <a:effectLst/>
                <a:latin typeface="Book Antiqua" panose="02040602050305030304" pitchFamily="18" charset="0"/>
              </a:rPr>
              <a:t> dowiodły, że podczas procesu czytania</a:t>
            </a:r>
            <a:r>
              <a:rPr lang="pl-PL" sz="2600" i="0" dirty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, że nasz mózg intensywnie pracuje. Wzmożona aktywność wpływa na zwiększanie ilości połączeń nerwowych. </a:t>
            </a:r>
            <a:r>
              <a:rPr lang="pl-PL" sz="2600" dirty="0">
                <a:solidFill>
                  <a:schemeClr val="tx1"/>
                </a:solidFill>
                <a:latin typeface="Book Antiqua" panose="02040602050305030304" pitchFamily="18" charset="0"/>
              </a:rPr>
              <a:t>M</a:t>
            </a:r>
            <a:r>
              <a:rPr lang="pl-PL" sz="2600" i="0" dirty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ózg dosłownie „rozrasta się” w trakcie lektury, staje się wydajniejszym i sprawniejszym.</a:t>
            </a:r>
            <a:endParaRPr lang="pl-PL" sz="26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v"/>
            </a:pPr>
            <a:r>
              <a:rPr lang="pl-PL" sz="2600" dirty="0">
                <a:solidFill>
                  <a:schemeClr val="tx1"/>
                </a:solidFill>
                <a:latin typeface="Book Antiqua" panose="02040602050305030304" pitchFamily="18" charset="0"/>
              </a:rPr>
              <a:t>Oglądając telewizję, posługujemy się techniką „krótkich spojrzeń” ( to nieuporządkowany sposób patrzenia i zdobywania informacji, który powoduje, że oddziałuje na nas nadmiar bodźców , co często sprzyja chaosowi informacyjnemu) </a:t>
            </a: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v"/>
            </a:pPr>
            <a:r>
              <a:rPr lang="pl-PL" sz="2600" dirty="0">
                <a:solidFill>
                  <a:schemeClr val="tx1"/>
                </a:solidFill>
                <a:latin typeface="Book Antiqua" panose="02040602050305030304" pitchFamily="18" charset="0"/>
              </a:rPr>
              <a:t>Czytając, prowadzimy oczy wzdłuż linii w sposób uporządkowany , spokojny. Telewizja rozwija prawą półkulę odpowiadającą wyłącznie z działania wzrokowo- ruchowe . Natomiast „usypia” lewą, która odpowiada za język i mowę. </a:t>
            </a:r>
            <a:endParaRPr lang="pl-PL" altLang="pl-PL" sz="26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endParaRPr lang="pl-PL" altLang="pl-PL" dirty="0">
              <a:latin typeface="Book Antiqua" panose="02040602050305030304" pitchFamily="18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  <a:p>
            <a:pPr>
              <a:buFont typeface="Wingdings" panose="05000000000000000000" pitchFamily="2" charset="2"/>
              <a:buChar char="v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8196284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953589"/>
            <a:ext cx="10058400" cy="627017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4000" b="1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Czytanie </a:t>
            </a:r>
            <a:r>
              <a:rPr lang="pl-PL" sz="4000" b="1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książek prawidłowo rozwija lewą półkulę mózgu</a:t>
            </a:r>
            <a:r>
              <a:rPr lang="pl-PL" altLang="pl-PL" sz="4000" b="1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endParaRPr lang="pl-PL" sz="54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046370"/>
            <a:ext cx="10058400" cy="4023360"/>
          </a:xfrm>
        </p:spPr>
        <p:txBody>
          <a:bodyPr>
            <a:normAutofit/>
          </a:bodyPr>
          <a:lstStyle/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v"/>
            </a:pPr>
            <a:endParaRPr lang="pl-PL" altLang="pl-PL" sz="28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v"/>
            </a:pPr>
            <a:r>
              <a:rPr lang="pl-PL" sz="2400" b="0" i="0" dirty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Co ciekawe, korzystny wpływ na rozwój mózgu mają powieści z wartką, wciągającą akcją – a więc takie, które często uważa się za mniej wartościową literaturę.</a:t>
            </a: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v"/>
            </a:pPr>
            <a:r>
              <a:rPr lang="pl-PL" sz="2400" b="0" i="0" dirty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 Z drugiej strony, umiejętności interpersonalne i rozumienie relacji społecznych rozwija się lepiej, gdy czytamy bardziej wymagającą literaturę piękną niż stereotypowe romanse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0959058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cja">
  <a:themeElements>
    <a:clrScheme name="Retrospekcj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cj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642</TotalTime>
  <Words>737</Words>
  <Application>Microsoft Office PowerPoint</Application>
  <PresentationFormat>Niestandardowy</PresentationFormat>
  <Paragraphs>131</Paragraphs>
  <Slides>24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Retrospekcja</vt:lpstr>
      <vt:lpstr>Slajd 1</vt:lpstr>
      <vt:lpstr>Slajd 2</vt:lpstr>
      <vt:lpstr>Slajd 3</vt:lpstr>
      <vt:lpstr>Czytanie jest dziś ważniejsze niż było kiedykolwiek w przeszłości</vt:lpstr>
      <vt:lpstr>Slajd 5</vt:lpstr>
      <vt:lpstr>Slajd 6</vt:lpstr>
      <vt:lpstr>Slajd 7</vt:lpstr>
      <vt:lpstr>Czytanie książek prawidłowo rozwija lewą półkulę mózgu </vt:lpstr>
      <vt:lpstr>Czytanie książek prawidłowo rozwija lewą półkulę mózgu </vt:lpstr>
      <vt:lpstr>Czytanie pomaga zrozumieć innych ludzi</vt:lpstr>
      <vt:lpstr>Czytanie ułatwia przyswajanie wiedzy i zapamiętywanie </vt:lpstr>
      <vt:lpstr>Czytanie ma wpływ na rozwój emocjonalny człowieka</vt:lpstr>
      <vt:lpstr> Czytanie wzbogaca naszą wiedzę</vt:lpstr>
      <vt:lpstr> Czytanie rozwija język, wzbogaca słownictwo</vt:lpstr>
      <vt:lpstr>Zapamiętujemy zasady ortograficzne</vt:lpstr>
      <vt:lpstr>Pomaga rozwiązywać problemy</vt:lpstr>
      <vt:lpstr>Pomaga zrozumieć siebie</vt:lpstr>
      <vt:lpstr>  Odpręża, uspokaja i relaksuje</vt:lpstr>
      <vt:lpstr>Czytanie to świetny sposób na rozmowę z innymi</vt:lpstr>
      <vt:lpstr> Czytanie to dobry sposób na nudę</vt:lpstr>
      <vt:lpstr> Ludzie, którzy czytają:</vt:lpstr>
      <vt:lpstr>Slajd 22</vt:lpstr>
      <vt:lpstr>Slajd 23</vt:lpstr>
      <vt:lpstr>Bibliografia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magdalena.piekarska</cp:lastModifiedBy>
  <cp:revision>74</cp:revision>
  <cp:lastPrinted>2016-02-15T12:26:30Z</cp:lastPrinted>
  <dcterms:created xsi:type="dcterms:W3CDTF">2016-02-14T13:22:16Z</dcterms:created>
  <dcterms:modified xsi:type="dcterms:W3CDTF">2020-09-15T09:49:45Z</dcterms:modified>
</cp:coreProperties>
</file>